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odec Pro Bold" charset="1" panose="00000600000000000000"/>
      <p:regular r:id="rId19"/>
    </p:embeddedFont>
    <p:embeddedFont>
      <p:font typeface="Poppins" charset="1" panose="00000500000000000000"/>
      <p:regular r:id="rId20"/>
    </p:embeddedFont>
    <p:embeddedFont>
      <p:font typeface="Poppins Bold" charset="1" panose="00000800000000000000"/>
      <p:regular r:id="rId21"/>
    </p:embeddedFont>
    <p:embeddedFont>
      <p:font typeface="Academy" charset="1" panose="00000000000000000000"/>
      <p:regular r:id="rId22"/>
    </p:embeddedFont>
    <p:embeddedFont>
      <p:font typeface="Canva Sans" charset="1" panose="020B05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2.jpeg" Type="http://schemas.openxmlformats.org/officeDocument/2006/relationships/image"/><Relationship Id="rId4"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TextBox 4" id="4"/>
          <p:cNvSpPr txBox="true"/>
          <p:nvPr/>
        </p:nvSpPr>
        <p:spPr>
          <a:xfrm rot="0">
            <a:off x="2942978" y="3460743"/>
            <a:ext cx="11277674" cy="2867253"/>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Malware Classification</a:t>
            </a:r>
          </a:p>
        </p:txBody>
      </p:sp>
      <p:sp>
        <p:nvSpPr>
          <p:cNvPr name="TextBox 5" id="5"/>
          <p:cNvSpPr txBox="true"/>
          <p:nvPr/>
        </p:nvSpPr>
        <p:spPr>
          <a:xfrm rot="0">
            <a:off x="2942978" y="6622051"/>
            <a:ext cx="3622979" cy="743284"/>
          </a:xfrm>
          <a:prstGeom prst="rect">
            <a:avLst/>
          </a:prstGeom>
        </p:spPr>
        <p:txBody>
          <a:bodyPr anchor="t" rtlCol="false" tIns="0" lIns="0" bIns="0" rIns="0">
            <a:spAutoFit/>
          </a:bodyPr>
          <a:lstStyle/>
          <a:p>
            <a:pPr algn="l">
              <a:lnSpc>
                <a:spcPts val="2966"/>
              </a:lnSpc>
            </a:pPr>
            <a:r>
              <a:rPr lang="en-US" sz="2118">
                <a:solidFill>
                  <a:srgbClr val="FFFFFF"/>
                </a:solidFill>
                <a:latin typeface="Poppins"/>
              </a:rPr>
              <a:t>-Kushagra Gupta 2022263</a:t>
            </a:r>
          </a:p>
          <a:p>
            <a:pPr algn="l">
              <a:lnSpc>
                <a:spcPts val="2966"/>
              </a:lnSpc>
              <a:spcBef>
                <a:spcPct val="0"/>
              </a:spcBef>
            </a:pPr>
            <a:r>
              <a:rPr lang="en-US" sz="2118">
                <a:solidFill>
                  <a:srgbClr val="FFFFFF"/>
                </a:solidFill>
                <a:latin typeface="Poppins"/>
              </a:rPr>
              <a:t>  Mudit Bansal 2022306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951328" y="1939030"/>
            <a:ext cx="6311835" cy="6408940"/>
          </a:xfrm>
          <a:prstGeom prst="rect">
            <a:avLst/>
          </a:prstGeom>
        </p:spPr>
      </p:pic>
      <p:sp>
        <p:nvSpPr>
          <p:cNvPr name="TextBox 5" id="5"/>
          <p:cNvSpPr txBox="true"/>
          <p:nvPr/>
        </p:nvSpPr>
        <p:spPr>
          <a:xfrm rot="0">
            <a:off x="8104002" y="2484332"/>
            <a:ext cx="8529915" cy="2879505"/>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Evaluation Metrics</a:t>
            </a:r>
          </a:p>
        </p:txBody>
      </p:sp>
      <p:sp>
        <p:nvSpPr>
          <p:cNvPr name="TextBox 6" id="6"/>
          <p:cNvSpPr txBox="true"/>
          <p:nvPr/>
        </p:nvSpPr>
        <p:spPr>
          <a:xfrm rot="0">
            <a:off x="8221295" y="5458640"/>
            <a:ext cx="8107647" cy="214836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rPr>
              <a:t>We will use the log-loss of predicted probabilities and the accuracy score to compare different models. The performance trends observed are Gaussian Naive Bayes &lt; Support Vector Machine&lt;Random Forest regarding accuracy.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4"/>
            <a:stretch>
              <a:fillRect l="0" t="0" r="0" b="0"/>
            </a:stretch>
          </a:blipFill>
        </p:spPr>
      </p:sp>
      <p:sp>
        <p:nvSpPr>
          <p:cNvPr name="TextBox 5" id="5"/>
          <p:cNvSpPr txBox="true"/>
          <p:nvPr/>
        </p:nvSpPr>
        <p:spPr>
          <a:xfrm rot="0">
            <a:off x="6255102" y="2276159"/>
            <a:ext cx="8178096" cy="2867341"/>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Result and Analysis</a:t>
            </a:r>
          </a:p>
        </p:txBody>
      </p:sp>
      <p:sp>
        <p:nvSpPr>
          <p:cNvPr name="TextBox 6" id="6"/>
          <p:cNvSpPr txBox="true"/>
          <p:nvPr/>
        </p:nvSpPr>
        <p:spPr>
          <a:xfrm rot="0">
            <a:off x="6255102" y="5410200"/>
            <a:ext cx="9113766" cy="2576991"/>
          </a:xfrm>
          <a:prstGeom prst="rect">
            <a:avLst/>
          </a:prstGeom>
        </p:spPr>
        <p:txBody>
          <a:bodyPr anchor="t" rtlCol="false" tIns="0" lIns="0" bIns="0" rIns="0">
            <a:spAutoFit/>
          </a:bodyPr>
          <a:lstStyle/>
          <a:p>
            <a:pPr algn="just">
              <a:lnSpc>
                <a:spcPts val="3386"/>
              </a:lnSpc>
            </a:pPr>
            <a:r>
              <a:rPr lang="en-US" sz="2418">
                <a:solidFill>
                  <a:srgbClr val="FFFFFF"/>
                </a:solidFill>
                <a:latin typeface="Poppins Bold"/>
              </a:rPr>
              <a:t>Naive Bayes</a:t>
            </a:r>
          </a:p>
          <a:p>
            <a:pPr algn="just">
              <a:lnSpc>
                <a:spcPts val="3386"/>
              </a:lnSpc>
            </a:pPr>
            <a:r>
              <a:rPr lang="en-US" sz="2418">
                <a:solidFill>
                  <a:srgbClr val="FFFFFF"/>
                </a:solidFill>
                <a:latin typeface="Poppins"/>
              </a:rPr>
              <a:t>In the case of naive Bayes, there was a negligible difference in the results of both datasets. There was no noticeable difference in training and CV losses, indicating low variance.</a:t>
            </a:r>
          </a:p>
          <a:p>
            <a:pPr algn="just">
              <a:lnSpc>
                <a:spcPts val="3386"/>
              </a:lnSpc>
              <a:spcBef>
                <a:spcPct val="0"/>
              </a:spcBef>
            </a:pPr>
          </a:p>
        </p:txBody>
      </p:sp>
      <p:sp>
        <p:nvSpPr>
          <p:cNvPr name="Freeform 7" id="7"/>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4"/>
            <a:stretch>
              <a:fillRect l="0" t="0" r="0" b="0"/>
            </a:stretch>
          </a:blipFill>
        </p:spPr>
      </p:sp>
      <p:sp>
        <p:nvSpPr>
          <p:cNvPr name="TextBox 5" id="5"/>
          <p:cNvSpPr txBox="true"/>
          <p:nvPr/>
        </p:nvSpPr>
        <p:spPr>
          <a:xfrm rot="0">
            <a:off x="6255102" y="2276159"/>
            <a:ext cx="8178096" cy="2867341"/>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Result and Analysis</a:t>
            </a:r>
          </a:p>
        </p:txBody>
      </p:sp>
      <p:sp>
        <p:nvSpPr>
          <p:cNvPr name="TextBox 6" id="6"/>
          <p:cNvSpPr txBox="true"/>
          <p:nvPr/>
        </p:nvSpPr>
        <p:spPr>
          <a:xfrm rot="0">
            <a:off x="6255102" y="5410200"/>
            <a:ext cx="9113766" cy="2148366"/>
          </a:xfrm>
          <a:prstGeom prst="rect">
            <a:avLst/>
          </a:prstGeom>
        </p:spPr>
        <p:txBody>
          <a:bodyPr anchor="t" rtlCol="false" tIns="0" lIns="0" bIns="0" rIns="0">
            <a:spAutoFit/>
          </a:bodyPr>
          <a:lstStyle/>
          <a:p>
            <a:pPr algn="just">
              <a:lnSpc>
                <a:spcPts val="3386"/>
              </a:lnSpc>
            </a:pPr>
            <a:r>
              <a:rPr lang="en-US" sz="2418">
                <a:solidFill>
                  <a:srgbClr val="FFFFFF"/>
                </a:solidFill>
                <a:latin typeface="Poppins Bold"/>
              </a:rPr>
              <a:t>Random Forest</a:t>
            </a:r>
          </a:p>
          <a:p>
            <a:pPr algn="just">
              <a:lnSpc>
                <a:spcPts val="3386"/>
              </a:lnSpc>
            </a:pPr>
            <a:r>
              <a:rPr lang="en-US" sz="2418">
                <a:solidFill>
                  <a:srgbClr val="FFFFFF"/>
                </a:solidFill>
                <a:latin typeface="Poppins"/>
              </a:rPr>
              <a:t>Random forests perform the best among the models tested, with &gt; 0.98 accuracy scores, and consistently benefit from oversampled datasets.</a:t>
            </a:r>
          </a:p>
          <a:p>
            <a:pPr algn="just">
              <a:lnSpc>
                <a:spcPts val="3386"/>
              </a:lnSpc>
              <a:spcBef>
                <a:spcPct val="0"/>
              </a:spcBef>
            </a:pPr>
          </a:p>
        </p:txBody>
      </p:sp>
      <p:sp>
        <p:nvSpPr>
          <p:cNvPr name="Freeform 7" id="7"/>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4"/>
            <a:stretch>
              <a:fillRect l="0" t="0" r="0" b="0"/>
            </a:stretch>
          </a:blipFill>
        </p:spPr>
      </p:sp>
      <p:sp>
        <p:nvSpPr>
          <p:cNvPr name="TextBox 5" id="5"/>
          <p:cNvSpPr txBox="true"/>
          <p:nvPr/>
        </p:nvSpPr>
        <p:spPr>
          <a:xfrm rot="0">
            <a:off x="6255102" y="2276159"/>
            <a:ext cx="8178096" cy="2867341"/>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Result and Analysis</a:t>
            </a:r>
          </a:p>
        </p:txBody>
      </p:sp>
      <p:sp>
        <p:nvSpPr>
          <p:cNvPr name="TextBox 6" id="6"/>
          <p:cNvSpPr txBox="true"/>
          <p:nvPr/>
        </p:nvSpPr>
        <p:spPr>
          <a:xfrm rot="0">
            <a:off x="6255102" y="5410200"/>
            <a:ext cx="9113766" cy="2576991"/>
          </a:xfrm>
          <a:prstGeom prst="rect">
            <a:avLst/>
          </a:prstGeom>
        </p:spPr>
        <p:txBody>
          <a:bodyPr anchor="t" rtlCol="false" tIns="0" lIns="0" bIns="0" rIns="0">
            <a:spAutoFit/>
          </a:bodyPr>
          <a:lstStyle/>
          <a:p>
            <a:pPr algn="just">
              <a:lnSpc>
                <a:spcPts val="3386"/>
              </a:lnSpc>
            </a:pPr>
            <a:r>
              <a:rPr lang="en-US" sz="2418">
                <a:solidFill>
                  <a:srgbClr val="FFFFFF"/>
                </a:solidFill>
                <a:latin typeface="Poppins Bold"/>
              </a:rPr>
              <a:t>SVM</a:t>
            </a:r>
          </a:p>
          <a:p>
            <a:pPr algn="just">
              <a:lnSpc>
                <a:spcPts val="3386"/>
              </a:lnSpc>
              <a:spcBef>
                <a:spcPct val="0"/>
              </a:spcBef>
            </a:pPr>
            <a:r>
              <a:rPr lang="en-US" sz="2418">
                <a:solidFill>
                  <a:srgbClr val="FFFFFF"/>
                </a:solidFill>
                <a:latin typeface="Poppins"/>
              </a:rPr>
              <a:t>The results of the SVM classifier were just slightly lower than the RF results, indicating our dataset's inherent inseperability. Like RF, there is a slight increase in performance when using the oversampled dataset. The best-performing kernel was the sigmoid kernel.</a:t>
            </a:r>
          </a:p>
        </p:txBody>
      </p:sp>
      <p:sp>
        <p:nvSpPr>
          <p:cNvPr name="Freeform 7" id="7"/>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TextBox 5" id="5"/>
          <p:cNvSpPr txBox="true"/>
          <p:nvPr/>
        </p:nvSpPr>
        <p:spPr>
          <a:xfrm rot="0">
            <a:off x="2104677" y="1152525"/>
            <a:ext cx="8529915" cy="1562372"/>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Introduction</a:t>
            </a:r>
          </a:p>
        </p:txBody>
      </p:sp>
      <p:sp>
        <p:nvSpPr>
          <p:cNvPr name="TextBox 6" id="6"/>
          <p:cNvSpPr txBox="true"/>
          <p:nvPr/>
        </p:nvSpPr>
        <p:spPr>
          <a:xfrm rot="0">
            <a:off x="1714880" y="4331775"/>
            <a:ext cx="8107647" cy="4291491"/>
          </a:xfrm>
          <a:prstGeom prst="rect">
            <a:avLst/>
          </a:prstGeom>
        </p:spPr>
        <p:txBody>
          <a:bodyPr anchor="t" rtlCol="false" tIns="0" lIns="0" bIns="0" rIns="0">
            <a:spAutoFit/>
          </a:bodyPr>
          <a:lstStyle/>
          <a:p>
            <a:pPr algn="just">
              <a:lnSpc>
                <a:spcPts val="3386"/>
              </a:lnSpc>
            </a:pPr>
            <a:r>
              <a:rPr lang="en-US" sz="2418">
                <a:solidFill>
                  <a:srgbClr val="FFFFFF"/>
                </a:solidFill>
                <a:latin typeface="Poppins Bold"/>
              </a:rPr>
              <a:t>Motivation</a:t>
            </a:r>
            <a:r>
              <a:rPr lang="en-US" sz="2418">
                <a:solidFill>
                  <a:srgbClr val="FFFFFF"/>
                </a:solidFill>
                <a:latin typeface="Poppins"/>
              </a:rPr>
              <a:t>: Identifying malicious software in evolving cyber threats</a:t>
            </a:r>
          </a:p>
          <a:p>
            <a:pPr algn="just">
              <a:lnSpc>
                <a:spcPts val="3386"/>
              </a:lnSpc>
            </a:pPr>
          </a:p>
          <a:p>
            <a:pPr algn="just">
              <a:lnSpc>
                <a:spcPts val="3386"/>
              </a:lnSpc>
            </a:pPr>
            <a:r>
              <a:rPr lang="en-US" sz="2418">
                <a:solidFill>
                  <a:srgbClr val="FFFFFF"/>
                </a:solidFill>
                <a:latin typeface="Poppins Bold"/>
              </a:rPr>
              <a:t>Challenges:</a:t>
            </a:r>
            <a:r>
              <a:rPr lang="en-US" sz="2418">
                <a:solidFill>
                  <a:srgbClr val="FFFFFF"/>
                </a:solidFill>
                <a:latin typeface="Poppins"/>
              </a:rPr>
              <a:t> Complexity of modern malware and evasion techniques employed by them</a:t>
            </a:r>
          </a:p>
          <a:p>
            <a:pPr algn="just">
              <a:lnSpc>
                <a:spcPts val="3386"/>
              </a:lnSpc>
            </a:pPr>
          </a:p>
          <a:p>
            <a:pPr algn="just">
              <a:lnSpc>
                <a:spcPts val="3386"/>
              </a:lnSpc>
            </a:pPr>
            <a:r>
              <a:rPr lang="en-US" sz="2418">
                <a:solidFill>
                  <a:srgbClr val="FFFFFF"/>
                </a:solidFill>
                <a:latin typeface="Poppins Bold"/>
              </a:rPr>
              <a:t>Objective:</a:t>
            </a:r>
            <a:r>
              <a:rPr lang="en-US" sz="2418">
                <a:solidFill>
                  <a:srgbClr val="FFFFFF"/>
                </a:solidFill>
                <a:latin typeface="Poppins"/>
              </a:rPr>
              <a:t> Utilize machine learning for effective malware classification</a:t>
            </a:r>
          </a:p>
          <a:p>
            <a:pPr algn="just">
              <a:lnSpc>
                <a:spcPts val="3386"/>
              </a:lnSpc>
            </a:pPr>
          </a:p>
          <a:p>
            <a:pPr algn="just">
              <a:lnSpc>
                <a:spcPts val="3386"/>
              </a:lnSpc>
              <a:spcBef>
                <a:spcPct val="0"/>
              </a:spcBef>
            </a:pPr>
          </a:p>
        </p:txBody>
      </p:sp>
      <p:sp>
        <p:nvSpPr>
          <p:cNvPr name="TextBox 7" id="7"/>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TextBox 5" id="5"/>
          <p:cNvSpPr txBox="true"/>
          <p:nvPr/>
        </p:nvSpPr>
        <p:spPr>
          <a:xfrm rot="0">
            <a:off x="8010161" y="463253"/>
            <a:ext cx="8529915" cy="4172133"/>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References and related literature </a:t>
            </a:r>
          </a:p>
        </p:txBody>
      </p:sp>
      <p:sp>
        <p:nvSpPr>
          <p:cNvPr name="TextBox 6" id="6"/>
          <p:cNvSpPr txBox="true"/>
          <p:nvPr/>
        </p:nvSpPr>
        <p:spPr>
          <a:xfrm rot="0">
            <a:off x="8221295" y="5458640"/>
            <a:ext cx="8107647" cy="2148366"/>
          </a:xfrm>
          <a:prstGeom prst="rect">
            <a:avLst/>
          </a:prstGeom>
        </p:spPr>
        <p:txBody>
          <a:bodyPr anchor="t" rtlCol="false" tIns="0" lIns="0" bIns="0" rIns="0">
            <a:spAutoFit/>
          </a:bodyPr>
          <a:lstStyle/>
          <a:p>
            <a:pPr algn="just" marL="522192" indent="-261096" lvl="1">
              <a:lnSpc>
                <a:spcPts val="3386"/>
              </a:lnSpc>
              <a:buFont typeface="Arial"/>
              <a:buChar char="•"/>
            </a:pPr>
            <a:r>
              <a:rPr lang="en-US" sz="2418">
                <a:solidFill>
                  <a:srgbClr val="FFFFFF"/>
                </a:solidFill>
                <a:latin typeface="Poppins"/>
              </a:rPr>
              <a:t>Malware detection using Linear SVM by Baigaltugs et al.</a:t>
            </a:r>
          </a:p>
          <a:p>
            <a:pPr algn="just">
              <a:lnSpc>
                <a:spcPts val="3386"/>
              </a:lnSpc>
            </a:pPr>
          </a:p>
          <a:p>
            <a:pPr algn="just" marL="522192" indent="-261096" lvl="1">
              <a:lnSpc>
                <a:spcPts val="3386"/>
              </a:lnSpc>
              <a:buFont typeface="Arial"/>
              <a:buChar char="•"/>
            </a:pPr>
            <a:r>
              <a:rPr lang="en-US" sz="2418">
                <a:solidFill>
                  <a:srgbClr val="FFFFFF"/>
                </a:solidFill>
                <a:latin typeface="Poppins"/>
              </a:rPr>
              <a:t>Malware Detection using Machine Learning by Dragos ̧ Gavrilut et 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648352" y="6988011"/>
            <a:ext cx="4620711" cy="6406532"/>
          </a:xfrm>
          <a:custGeom>
            <a:avLst/>
            <a:gdLst/>
            <a:ahLst/>
            <a:cxnLst/>
            <a:rect r="r" b="b" t="t" l="l"/>
            <a:pathLst>
              <a:path h="6406532" w="4620711">
                <a:moveTo>
                  <a:pt x="0" y="0"/>
                </a:moveTo>
                <a:lnTo>
                  <a:pt x="4620711" y="0"/>
                </a:lnTo>
                <a:lnTo>
                  <a:pt x="4620711" y="6406533"/>
                </a:lnTo>
                <a:lnTo>
                  <a:pt x="0" y="6406533"/>
                </a:lnTo>
                <a:lnTo>
                  <a:pt x="0" y="0"/>
                </a:lnTo>
                <a:close/>
              </a:path>
            </a:pathLst>
          </a:custGeom>
          <a:blipFill>
            <a:blip r:embed="rId3"/>
            <a:stretch>
              <a:fillRect l="0" t="0" r="0" b="0"/>
            </a:stretch>
          </a:blipFill>
        </p:spPr>
      </p:sp>
      <p:sp>
        <p:nvSpPr>
          <p:cNvPr name="TextBox 4" id="4"/>
          <p:cNvSpPr txBox="true"/>
          <p:nvPr/>
        </p:nvSpPr>
        <p:spPr>
          <a:xfrm rot="0">
            <a:off x="2195092" y="1152525"/>
            <a:ext cx="13235691" cy="28673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Data Collection and Preprocessing</a:t>
            </a:r>
          </a:p>
        </p:txBody>
      </p:sp>
      <p:sp>
        <p:nvSpPr>
          <p:cNvPr name="TextBox 5" id="5"/>
          <p:cNvSpPr txBox="true"/>
          <p:nvPr/>
        </p:nvSpPr>
        <p:spPr>
          <a:xfrm rot="0">
            <a:off x="1864029" y="4427465"/>
            <a:ext cx="13897816" cy="3005616"/>
          </a:xfrm>
          <a:prstGeom prst="rect">
            <a:avLst/>
          </a:prstGeom>
        </p:spPr>
        <p:txBody>
          <a:bodyPr anchor="t" rtlCol="false" tIns="0" lIns="0" bIns="0" rIns="0">
            <a:spAutoFit/>
          </a:bodyPr>
          <a:lstStyle/>
          <a:p>
            <a:pPr algn="ctr">
              <a:lnSpc>
                <a:spcPts val="3386"/>
              </a:lnSpc>
            </a:pPr>
            <a:r>
              <a:rPr lang="en-US" sz="2418">
                <a:solidFill>
                  <a:srgbClr val="FFFFFF"/>
                </a:solidFill>
                <a:latin typeface="Poppins"/>
              </a:rPr>
              <a:t>The Microsoft Malware Classification dataset will be chosen, containing 10,868 samples. </a:t>
            </a:r>
          </a:p>
          <a:p>
            <a:pPr algn="ctr">
              <a:lnSpc>
                <a:spcPts val="3386"/>
              </a:lnSpc>
            </a:pPr>
          </a:p>
          <a:p>
            <a:pPr algn="ctr">
              <a:lnSpc>
                <a:spcPts val="3386"/>
              </a:lnSpc>
            </a:pPr>
            <a:r>
              <a:rPr lang="en-US" sz="2418">
                <a:solidFill>
                  <a:srgbClr val="FFFFFF"/>
                </a:solidFill>
                <a:latin typeface="Poppins"/>
              </a:rPr>
              <a:t>Due to the skewed nature of the data, we have also created an oversampled dataset which uses the synthetic minority oversampling technique to equalise the number of data points for each of the classes. After applying the technique, the final dataset we obtained is 26478 data points.</a:t>
            </a:r>
          </a:p>
          <a:p>
            <a:pPr algn="ctr">
              <a:lnSpc>
                <a:spcPts val="338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43522" y="4019866"/>
            <a:ext cx="5253455" cy="2725916"/>
          </a:xfrm>
          <a:custGeom>
            <a:avLst/>
            <a:gdLst/>
            <a:ahLst/>
            <a:cxnLst/>
            <a:rect r="r" b="b" t="t" l="l"/>
            <a:pathLst>
              <a:path h="2725916" w="5253455">
                <a:moveTo>
                  <a:pt x="0" y="0"/>
                </a:moveTo>
                <a:lnTo>
                  <a:pt x="5253455" y="0"/>
                </a:lnTo>
                <a:lnTo>
                  <a:pt x="5253455" y="2725916"/>
                </a:lnTo>
                <a:lnTo>
                  <a:pt x="0" y="2725916"/>
                </a:lnTo>
                <a:lnTo>
                  <a:pt x="0" y="0"/>
                </a:lnTo>
                <a:close/>
              </a:path>
            </a:pathLst>
          </a:custGeom>
          <a:blipFill>
            <a:blip r:embed="rId3"/>
            <a:stretch>
              <a:fillRect l="0" t="0" r="0" b="-10637"/>
            </a:stretch>
          </a:blipFill>
        </p:spPr>
      </p:sp>
      <p:sp>
        <p:nvSpPr>
          <p:cNvPr name="Freeform 4" id="4"/>
          <p:cNvSpPr/>
          <p:nvPr/>
        </p:nvSpPr>
        <p:spPr>
          <a:xfrm flipH="false" flipV="false" rot="0">
            <a:off x="12202879" y="4019866"/>
            <a:ext cx="5695138" cy="2725916"/>
          </a:xfrm>
          <a:custGeom>
            <a:avLst/>
            <a:gdLst/>
            <a:ahLst/>
            <a:cxnLst/>
            <a:rect r="r" b="b" t="t" l="l"/>
            <a:pathLst>
              <a:path h="2725916" w="5695138">
                <a:moveTo>
                  <a:pt x="0" y="0"/>
                </a:moveTo>
                <a:lnTo>
                  <a:pt x="5695138" y="0"/>
                </a:lnTo>
                <a:lnTo>
                  <a:pt x="5695138" y="2725916"/>
                </a:lnTo>
                <a:lnTo>
                  <a:pt x="0" y="2725916"/>
                </a:lnTo>
                <a:lnTo>
                  <a:pt x="0" y="0"/>
                </a:lnTo>
                <a:close/>
              </a:path>
            </a:pathLst>
          </a:custGeom>
          <a:blipFill>
            <a:blip r:embed="rId4"/>
            <a:stretch>
              <a:fillRect l="0" t="0" r="0" b="-148465"/>
            </a:stretch>
          </a:blipFill>
        </p:spPr>
      </p:sp>
      <p:sp>
        <p:nvSpPr>
          <p:cNvPr name="Freeform 5" id="5"/>
          <p:cNvSpPr/>
          <p:nvPr/>
        </p:nvSpPr>
        <p:spPr>
          <a:xfrm flipH="false" flipV="false" rot="0">
            <a:off x="6174354" y="5928000"/>
            <a:ext cx="5568706" cy="3194441"/>
          </a:xfrm>
          <a:custGeom>
            <a:avLst/>
            <a:gdLst/>
            <a:ahLst/>
            <a:cxnLst/>
            <a:rect r="r" b="b" t="t" l="l"/>
            <a:pathLst>
              <a:path h="3194441" w="5568706">
                <a:moveTo>
                  <a:pt x="0" y="0"/>
                </a:moveTo>
                <a:lnTo>
                  <a:pt x="5568707" y="0"/>
                </a:lnTo>
                <a:lnTo>
                  <a:pt x="5568707" y="3194441"/>
                </a:lnTo>
                <a:lnTo>
                  <a:pt x="0" y="3194441"/>
                </a:lnTo>
                <a:lnTo>
                  <a:pt x="0" y="0"/>
                </a:lnTo>
                <a:close/>
              </a:path>
            </a:pathLst>
          </a:custGeom>
          <a:blipFill>
            <a:blip r:embed="rId4"/>
            <a:stretch>
              <a:fillRect l="0" t="-97535" r="0" b="-9780"/>
            </a:stretch>
          </a:blipFill>
        </p:spPr>
      </p:sp>
      <p:sp>
        <p:nvSpPr>
          <p:cNvPr name="TextBox 6" id="6"/>
          <p:cNvSpPr txBox="true"/>
          <p:nvPr/>
        </p:nvSpPr>
        <p:spPr>
          <a:xfrm rot="0">
            <a:off x="2195092" y="1152525"/>
            <a:ext cx="13235691" cy="28673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Data Collection and Preprocessing</a:t>
            </a:r>
          </a:p>
        </p:txBody>
      </p:sp>
      <p:sp>
        <p:nvSpPr>
          <p:cNvPr name="TextBox 7" id="7"/>
          <p:cNvSpPr txBox="true"/>
          <p:nvPr/>
        </p:nvSpPr>
        <p:spPr>
          <a:xfrm rot="0">
            <a:off x="741957" y="7128981"/>
            <a:ext cx="5056584"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rPr>
              <a:t>Original Dataset Class Distribution</a:t>
            </a:r>
          </a:p>
        </p:txBody>
      </p:sp>
      <p:sp>
        <p:nvSpPr>
          <p:cNvPr name="TextBox 8" id="8"/>
          <p:cNvSpPr txBox="true"/>
          <p:nvPr/>
        </p:nvSpPr>
        <p:spPr>
          <a:xfrm rot="0">
            <a:off x="13683759" y="6875389"/>
            <a:ext cx="2733377"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rPr>
              <a:t>TSNE Plot for Data</a:t>
            </a:r>
          </a:p>
        </p:txBody>
      </p:sp>
      <p:sp>
        <p:nvSpPr>
          <p:cNvPr name="TextBox 9" id="9"/>
          <p:cNvSpPr txBox="true"/>
          <p:nvPr/>
        </p:nvSpPr>
        <p:spPr>
          <a:xfrm rot="0">
            <a:off x="6661471" y="9220200"/>
            <a:ext cx="4594473"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rPr>
              <a:t>Heatmap for Covariance matrix</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416373" y="3868570"/>
            <a:ext cx="3297826" cy="2855769"/>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5" id="5"/>
          <p:cNvGrpSpPr/>
          <p:nvPr/>
        </p:nvGrpSpPr>
        <p:grpSpPr>
          <a:xfrm rot="0">
            <a:off x="7542434" y="3831439"/>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13123476" y="3741846"/>
            <a:ext cx="3297826" cy="2855769"/>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9" id="9"/>
          <p:cNvGrpSpPr/>
          <p:nvPr/>
        </p:nvGrpSpPr>
        <p:grpSpPr>
          <a:xfrm rot="0">
            <a:off x="2416373" y="3567133"/>
            <a:ext cx="843381" cy="8433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816702" y="1784299"/>
            <a:ext cx="10654596" cy="156241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Methodology</a:t>
            </a:r>
          </a:p>
        </p:txBody>
      </p:sp>
      <p:sp>
        <p:nvSpPr>
          <p:cNvPr name="TextBox 13" id="13"/>
          <p:cNvSpPr txBox="true"/>
          <p:nvPr/>
        </p:nvSpPr>
        <p:spPr>
          <a:xfrm rot="0">
            <a:off x="2686988"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rPr>
              <a:t>Naive Bayes</a:t>
            </a:r>
          </a:p>
        </p:txBody>
      </p:sp>
      <p:grpSp>
        <p:nvGrpSpPr>
          <p:cNvPr name="Group 14" id="14"/>
          <p:cNvGrpSpPr/>
          <p:nvPr/>
        </p:nvGrpSpPr>
        <p:grpSpPr>
          <a:xfrm rot="0">
            <a:off x="7900647" y="3446880"/>
            <a:ext cx="843381" cy="84338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479352" y="3320156"/>
            <a:ext cx="843381" cy="84338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7813049"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rPr>
              <a:t>Random Forest</a:t>
            </a:r>
          </a:p>
        </p:txBody>
      </p:sp>
      <p:sp>
        <p:nvSpPr>
          <p:cNvPr name="TextBox 21" id="21"/>
          <p:cNvSpPr txBox="true"/>
          <p:nvPr/>
        </p:nvSpPr>
        <p:spPr>
          <a:xfrm rot="0">
            <a:off x="13123476" y="6962464"/>
            <a:ext cx="3071287" cy="3410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rPr>
              <a:t>SVM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328016" y="2484332"/>
            <a:ext cx="9663078" cy="2879505"/>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Model</a:t>
            </a:r>
          </a:p>
          <a:p>
            <a:pPr algn="l">
              <a:lnSpc>
                <a:spcPts val="10341"/>
              </a:lnSpc>
            </a:pPr>
            <a:r>
              <a:rPr lang="en-US" sz="11120">
                <a:solidFill>
                  <a:srgbClr val="FFFFFF"/>
                </a:solidFill>
                <a:latin typeface="Codec Pro Bold"/>
              </a:rPr>
              <a:t>Development</a:t>
            </a:r>
          </a:p>
        </p:txBody>
      </p:sp>
      <p:sp>
        <p:nvSpPr>
          <p:cNvPr name="TextBox 7" id="7"/>
          <p:cNvSpPr txBox="true"/>
          <p:nvPr/>
        </p:nvSpPr>
        <p:spPr>
          <a:xfrm rot="0">
            <a:off x="2445308" y="5449115"/>
            <a:ext cx="7923977" cy="2031635"/>
          </a:xfrm>
          <a:prstGeom prst="rect">
            <a:avLst/>
          </a:prstGeom>
        </p:spPr>
        <p:txBody>
          <a:bodyPr anchor="t" rtlCol="false" tIns="0" lIns="0" bIns="0" rIns="0">
            <a:spAutoFit/>
          </a:bodyPr>
          <a:lstStyle/>
          <a:p>
            <a:pPr algn="just">
              <a:lnSpc>
                <a:spcPts val="4005"/>
              </a:lnSpc>
            </a:pPr>
            <a:r>
              <a:rPr lang="en-US" sz="2861">
                <a:solidFill>
                  <a:srgbClr val="FFFFFF"/>
                </a:solidFill>
                <a:latin typeface="Poppins Bold"/>
              </a:rPr>
              <a:t>Naive Bayes:</a:t>
            </a:r>
          </a:p>
          <a:p>
            <a:pPr algn="just">
              <a:lnSpc>
                <a:spcPts val="4005"/>
              </a:lnSpc>
            </a:pPr>
            <a:r>
              <a:rPr lang="en-US" sz="2861">
                <a:solidFill>
                  <a:srgbClr val="FFFFFF"/>
                </a:solidFill>
                <a:latin typeface="Poppins"/>
              </a:rPr>
              <a:t>Both original and oversampled datasets are considered.</a:t>
            </a:r>
          </a:p>
          <a:p>
            <a:pPr algn="just">
              <a:lnSpc>
                <a:spcPts val="400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328016" y="2484332"/>
            <a:ext cx="9663078" cy="2879505"/>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Model</a:t>
            </a:r>
          </a:p>
          <a:p>
            <a:pPr algn="l">
              <a:lnSpc>
                <a:spcPts val="10341"/>
              </a:lnSpc>
            </a:pPr>
            <a:r>
              <a:rPr lang="en-US" sz="11120">
                <a:solidFill>
                  <a:srgbClr val="FFFFFF"/>
                </a:solidFill>
                <a:latin typeface="Codec Pro Bold"/>
              </a:rPr>
              <a:t>Development</a:t>
            </a:r>
          </a:p>
        </p:txBody>
      </p:sp>
      <p:sp>
        <p:nvSpPr>
          <p:cNvPr name="TextBox 7" id="7"/>
          <p:cNvSpPr txBox="true"/>
          <p:nvPr/>
        </p:nvSpPr>
        <p:spPr>
          <a:xfrm rot="0">
            <a:off x="2445308" y="5449115"/>
            <a:ext cx="7923977" cy="4059741"/>
          </a:xfrm>
          <a:prstGeom prst="rect">
            <a:avLst/>
          </a:prstGeom>
        </p:spPr>
        <p:txBody>
          <a:bodyPr anchor="t" rtlCol="false" tIns="0" lIns="0" bIns="0" rIns="0">
            <a:spAutoFit/>
          </a:bodyPr>
          <a:lstStyle/>
          <a:p>
            <a:pPr algn="just">
              <a:lnSpc>
                <a:spcPts val="4005"/>
              </a:lnSpc>
            </a:pPr>
            <a:r>
              <a:rPr lang="en-US" sz="2861">
                <a:solidFill>
                  <a:srgbClr val="FFFFFF"/>
                </a:solidFill>
                <a:latin typeface="Poppins Bold"/>
              </a:rPr>
              <a:t>Random Forest:</a:t>
            </a:r>
          </a:p>
          <a:p>
            <a:pPr algn="just">
              <a:lnSpc>
                <a:spcPts val="4005"/>
              </a:lnSpc>
            </a:pPr>
            <a:r>
              <a:rPr lang="en-US" sz="2861">
                <a:solidFill>
                  <a:srgbClr val="FFFFFF"/>
                </a:solidFill>
                <a:latin typeface="Poppins"/>
              </a:rPr>
              <a:t>Both original and oversampled datasets are utilised when training the models. Grid Search CV and Random Search CV are used to find the hyperparameters, number of estimators, max depth and the criterion (log-loss and GINI).</a:t>
            </a:r>
          </a:p>
          <a:p>
            <a:pPr algn="just">
              <a:lnSpc>
                <a:spcPts val="400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328016" y="2484332"/>
            <a:ext cx="9663078" cy="2879505"/>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Model</a:t>
            </a:r>
          </a:p>
          <a:p>
            <a:pPr algn="l">
              <a:lnSpc>
                <a:spcPts val="10341"/>
              </a:lnSpc>
            </a:pPr>
            <a:r>
              <a:rPr lang="en-US" sz="11120">
                <a:solidFill>
                  <a:srgbClr val="FFFFFF"/>
                </a:solidFill>
                <a:latin typeface="Codec Pro Bold"/>
              </a:rPr>
              <a:t>Development</a:t>
            </a:r>
          </a:p>
        </p:txBody>
      </p:sp>
      <p:sp>
        <p:nvSpPr>
          <p:cNvPr name="TextBox 7" id="7"/>
          <p:cNvSpPr txBox="true"/>
          <p:nvPr/>
        </p:nvSpPr>
        <p:spPr>
          <a:xfrm rot="0">
            <a:off x="2445308" y="5449115"/>
            <a:ext cx="7923977" cy="3045688"/>
          </a:xfrm>
          <a:prstGeom prst="rect">
            <a:avLst/>
          </a:prstGeom>
        </p:spPr>
        <p:txBody>
          <a:bodyPr anchor="t" rtlCol="false" tIns="0" lIns="0" bIns="0" rIns="0">
            <a:spAutoFit/>
          </a:bodyPr>
          <a:lstStyle/>
          <a:p>
            <a:pPr algn="just">
              <a:lnSpc>
                <a:spcPts val="4005"/>
              </a:lnSpc>
            </a:pPr>
            <a:r>
              <a:rPr lang="en-US" sz="2861">
                <a:solidFill>
                  <a:srgbClr val="FFFFFF"/>
                </a:solidFill>
                <a:latin typeface="Poppins Bold"/>
              </a:rPr>
              <a:t>Support Vector Machine:</a:t>
            </a:r>
          </a:p>
          <a:p>
            <a:pPr algn="just">
              <a:lnSpc>
                <a:spcPts val="4005"/>
              </a:lnSpc>
            </a:pPr>
            <a:r>
              <a:rPr lang="en-US" sz="2861">
                <a:solidFill>
                  <a:srgbClr val="FFFFFF"/>
                </a:solidFill>
                <a:latin typeface="Poppins"/>
              </a:rPr>
              <a:t>Original and oversampled datasets were considered, and three features were dropped to give better performance and remove multicollinearity.</a:t>
            </a:r>
          </a:p>
          <a:p>
            <a:pPr algn="just">
              <a:lnSpc>
                <a:spcPts val="400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DAGFFM-Y21c</dc:identifier>
  <dcterms:modified xsi:type="dcterms:W3CDTF">2011-08-01T06:04:30Z</dcterms:modified>
  <cp:revision>1</cp:revision>
  <dc:title>Malware Classification</dc:title>
</cp:coreProperties>
</file>